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196752"/>
            <a:ext cx="8568952" cy="3530823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Принципы проведения наркоза и его фармакологическая реализация</a:t>
            </a:r>
            <a:endParaRPr lang="ru-RU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318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196" y="0"/>
            <a:ext cx="8229600" cy="90872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Мышечные релаксанты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836712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Периферического действия:</a:t>
            </a:r>
            <a:endParaRPr lang="ru-RU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ru-RU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Антидеполяризующие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(длительного действия)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- </a:t>
            </a:r>
            <a:r>
              <a:rPr lang="ru-RU" sz="2400" b="1" dirty="0"/>
              <a:t>блокада </a:t>
            </a:r>
            <a:r>
              <a:rPr lang="ru-RU" sz="2400" b="1" dirty="0" err="1"/>
              <a:t>ацетилхолиновых</a:t>
            </a:r>
            <a:r>
              <a:rPr lang="ru-RU" sz="2400" b="1" dirty="0"/>
              <a:t> рецепторов постсинаптической мембраны, что не позволяет ацетилхолину вызвать процесс деполяризации мембраны и передачу </a:t>
            </a:r>
            <a:r>
              <a:rPr lang="ru-RU" sz="2400" b="1" dirty="0" smtClean="0"/>
              <a:t>импульса (</a:t>
            </a:r>
            <a:r>
              <a:rPr lang="ru-RU" sz="2400" b="1" dirty="0" err="1" smtClean="0"/>
              <a:t>векурониум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панкурониум</a:t>
            </a:r>
            <a:r>
              <a:rPr lang="ru-RU" sz="2400" b="1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Деполяризующие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(короткого действия) </a:t>
            </a:r>
            <a:r>
              <a:rPr lang="ru-RU" sz="2400" b="1" dirty="0" smtClean="0"/>
              <a:t>- </a:t>
            </a:r>
            <a:r>
              <a:rPr lang="ru-RU" sz="2400" b="1" dirty="0"/>
              <a:t>длительная деполяризация постсинаптической мембраны, препятствующая передаче </a:t>
            </a:r>
            <a:r>
              <a:rPr lang="ru-RU" sz="2400" b="1" dirty="0" smtClean="0"/>
              <a:t>возбуждения (</a:t>
            </a:r>
            <a:r>
              <a:rPr lang="ru-RU" sz="2400" b="1" dirty="0" err="1" smtClean="0"/>
              <a:t>дитилин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листенон</a:t>
            </a:r>
            <a:r>
              <a:rPr lang="ru-RU" sz="2400" b="1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Центрального действия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гуафенезин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бензодиазепины</a:t>
            </a:r>
            <a:r>
              <a:rPr lang="ru-RU" sz="2400" b="1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400" b="1" dirty="0"/>
          </a:p>
          <a:p>
            <a:pPr marL="0" lvl="1"/>
            <a:r>
              <a:rPr lang="ru-RU" sz="2000" i="1" dirty="0"/>
              <a:t>Для устранения действия </a:t>
            </a:r>
            <a:r>
              <a:rPr lang="ru-RU" sz="2000" i="1" dirty="0" err="1"/>
              <a:t>миорелаксантов</a:t>
            </a:r>
            <a:r>
              <a:rPr lang="ru-RU" sz="2000" i="1" dirty="0"/>
              <a:t> длительного действия - вводятся антихолинэстеразные </a:t>
            </a:r>
            <a:r>
              <a:rPr lang="ru-RU" sz="2000" i="1" dirty="0" smtClean="0"/>
              <a:t>препараты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val="100023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Анальгетики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Картинки по запросу механизм ноцицепци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54" y="2780928"/>
            <a:ext cx="4464496" cy="325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1" y="1052735"/>
            <a:ext cx="432047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19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Ноцицепция</a:t>
            </a:r>
            <a:r>
              <a:rPr lang="ru-RU" sz="1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включает 4 основных физиологических </a:t>
            </a:r>
            <a:r>
              <a:rPr lang="ru-RU" sz="19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процесса:</a:t>
            </a:r>
            <a:endParaRPr lang="ru-RU" sz="19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ru-RU" sz="1900" b="1" i="1" dirty="0" smtClean="0"/>
              <a:t>  –</a:t>
            </a:r>
            <a:r>
              <a:rPr lang="ru-RU" sz="1900" b="1" i="1" dirty="0"/>
              <a:t> </a:t>
            </a:r>
            <a:r>
              <a:rPr lang="ru-RU" sz="19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трансдукция </a:t>
            </a:r>
            <a:r>
              <a:rPr lang="ru-RU" sz="1900" b="1" i="1" dirty="0"/>
              <a:t>—</a:t>
            </a:r>
            <a:r>
              <a:rPr lang="ru-RU" sz="1900" b="1" dirty="0"/>
              <a:t> повреждающее воздействие трансформируется в виде электрической активности на окончаниях чувствительных нервов;</a:t>
            </a:r>
          </a:p>
          <a:p>
            <a:pPr fontAlgn="base"/>
            <a:r>
              <a:rPr lang="ru-RU" sz="1900" b="1" i="1" dirty="0" smtClean="0"/>
              <a:t>  –</a:t>
            </a:r>
            <a:r>
              <a:rPr lang="ru-RU" sz="1900" b="1" i="1" dirty="0"/>
              <a:t> </a:t>
            </a:r>
            <a:r>
              <a:rPr lang="ru-RU" sz="19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трансмиссия</a:t>
            </a:r>
            <a:r>
              <a:rPr lang="ru-RU" sz="1900" b="1" i="1" dirty="0"/>
              <a:t> —</a:t>
            </a:r>
            <a:r>
              <a:rPr lang="ru-RU" sz="1900" b="1" dirty="0"/>
              <a:t> проведение импульсов по системе чувствительных нервов через спинной мозг в таламокортикальную зону;</a:t>
            </a:r>
          </a:p>
          <a:p>
            <a:pPr fontAlgn="base"/>
            <a:r>
              <a:rPr lang="ru-RU" sz="1900" b="1" i="1" dirty="0" smtClean="0"/>
              <a:t>  –</a:t>
            </a:r>
            <a:r>
              <a:rPr lang="ru-RU" sz="1900" b="1" i="1" dirty="0"/>
              <a:t> </a:t>
            </a:r>
            <a:r>
              <a:rPr lang="ru-RU" sz="19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модуляция</a:t>
            </a:r>
            <a:r>
              <a:rPr lang="ru-RU" sz="1900" b="1" i="1" dirty="0"/>
              <a:t> —</a:t>
            </a:r>
            <a:r>
              <a:rPr lang="ru-RU" sz="1900" b="1" dirty="0"/>
              <a:t> модификация </a:t>
            </a:r>
            <a:r>
              <a:rPr lang="ru-RU" sz="1900" b="1" dirty="0" err="1"/>
              <a:t>ноцицептивных</a:t>
            </a:r>
            <a:r>
              <a:rPr lang="ru-RU" sz="1900" b="1" dirty="0"/>
              <a:t> импульсов в структурах спинного мозга;</a:t>
            </a:r>
          </a:p>
          <a:p>
            <a:pPr fontAlgn="base"/>
            <a:r>
              <a:rPr lang="ru-RU" sz="1900" b="1" i="1" dirty="0" smtClean="0"/>
              <a:t>  –</a:t>
            </a:r>
            <a:r>
              <a:rPr lang="ru-RU" sz="1900" b="1" i="1" dirty="0"/>
              <a:t> </a:t>
            </a:r>
            <a:r>
              <a:rPr lang="ru-RU" sz="19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перцепция</a:t>
            </a:r>
            <a:r>
              <a:rPr lang="ru-RU" sz="1900" b="1" i="1" dirty="0"/>
              <a:t> —</a:t>
            </a:r>
            <a:r>
              <a:rPr lang="ru-RU" sz="1900" b="1" dirty="0"/>
              <a:t> финальный процесс восприятия передаваемых импульсов конкретным животным с его индивидуальными особенностями и формирование ощущения боли.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550" y="1000788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/>
              <a:t>Аналгезия (</a:t>
            </a:r>
            <a:r>
              <a:rPr lang="ru-RU" sz="2000" b="1" dirty="0" err="1" smtClean="0"/>
              <a:t>антиноцицепция</a:t>
            </a:r>
            <a:r>
              <a:rPr lang="ru-RU" sz="2000" b="1" dirty="0" smtClean="0"/>
              <a:t>) </a:t>
            </a:r>
            <a:r>
              <a:rPr lang="ru-RU" sz="2000" b="1" dirty="0"/>
              <a:t>является ключевым компонентом </a:t>
            </a:r>
            <a:r>
              <a:rPr lang="ru-RU" sz="2000" b="1" dirty="0" smtClean="0"/>
              <a:t>анестезиологического </a:t>
            </a:r>
            <a:r>
              <a:rPr lang="ru-RU" sz="2000" b="1" dirty="0"/>
              <a:t>обеспечения на всех этапах оперативного </a:t>
            </a:r>
            <a:r>
              <a:rPr lang="ru-RU" sz="2000" b="1" dirty="0" smtClean="0"/>
              <a:t>вмешательства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50291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Ветеринарная анестезиология - b000006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35237"/>
            <a:ext cx="8208912" cy="219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81065" y="183162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опиоидных рецепторов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6" name="Picture 8" descr="Картинки по запросу нпвс таблица обезболивающий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76" b="641"/>
          <a:stretch/>
        </p:blipFill>
        <p:spPr bwMode="auto">
          <a:xfrm>
            <a:off x="2411760" y="3789039"/>
            <a:ext cx="4896544" cy="2905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43608" y="335699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Сравнительное действие НПВП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939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187" y="0"/>
            <a:ext cx="8229600" cy="98072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Осложнения общей анестезии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908720"/>
            <a:ext cx="828092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Осложнения на этапе вводного </a:t>
            </a:r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наркоза</a:t>
            </a:r>
          </a:p>
          <a:p>
            <a:pPr marL="342900" indent="-342900">
              <a:buAutoNum type="arabicPeriod"/>
            </a:pPr>
            <a:r>
              <a:rPr lang="ru-RU" sz="2200" b="1" dirty="0" smtClean="0"/>
              <a:t>Нарушение газообмена (гипоксия и гиперкапния)</a:t>
            </a:r>
          </a:p>
          <a:p>
            <a:pPr marL="342900" indent="-342900">
              <a:buAutoNum type="arabicPeriod"/>
            </a:pPr>
            <a:r>
              <a:rPr lang="ru-RU" sz="2200" b="1" dirty="0" smtClean="0"/>
              <a:t>Аспирация (вследствие рвоты или </a:t>
            </a:r>
            <a:r>
              <a:rPr lang="ru-RU" sz="2200" b="1" dirty="0" err="1" smtClean="0"/>
              <a:t>регургитации</a:t>
            </a:r>
            <a:r>
              <a:rPr lang="ru-RU" sz="2200" b="1" dirty="0" smtClean="0"/>
              <a:t>)</a:t>
            </a:r>
          </a:p>
          <a:p>
            <a:pPr marL="342900" indent="-342900">
              <a:buAutoNum type="arabicPeriod"/>
            </a:pPr>
            <a:r>
              <a:rPr lang="ru-RU" sz="2200" b="1" dirty="0" smtClean="0"/>
              <a:t>Ларингоспазм, </a:t>
            </a:r>
            <a:r>
              <a:rPr lang="ru-RU" sz="2200" b="1" dirty="0" err="1" smtClean="0"/>
              <a:t>бронхоспазм</a:t>
            </a:r>
            <a:r>
              <a:rPr lang="ru-RU" sz="2200" b="1" dirty="0" smtClean="0"/>
              <a:t> (увеличение давления в контуре ИВЛ)</a:t>
            </a:r>
          </a:p>
          <a:p>
            <a:pPr marL="342900" indent="-342900">
              <a:buAutoNum type="arabicPeriod"/>
            </a:pPr>
            <a:endParaRPr lang="ru-RU" sz="2200" b="1" dirty="0" smtClean="0"/>
          </a:p>
          <a:p>
            <a:pPr algn="ctr"/>
            <a:r>
              <a:rPr lang="ru-RU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Осложнения в периоде поддержания </a:t>
            </a:r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наркоза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200" b="1" dirty="0" smtClean="0"/>
              <a:t>Аритмия</a:t>
            </a:r>
          </a:p>
          <a:p>
            <a:pPr marL="342900" indent="-342900">
              <a:buAutoNum type="arabicPeriod"/>
            </a:pPr>
            <a:r>
              <a:rPr lang="ru-RU" sz="2200" b="1" dirty="0" smtClean="0"/>
              <a:t>Фибрилляция желудочков</a:t>
            </a:r>
          </a:p>
          <a:p>
            <a:pPr marL="342900" indent="-342900">
              <a:buAutoNum type="arabicPeriod"/>
            </a:pPr>
            <a:r>
              <a:rPr lang="ru-RU" sz="2200" b="1" dirty="0" smtClean="0"/>
              <a:t>Остановка сердца</a:t>
            </a:r>
          </a:p>
          <a:p>
            <a:pPr marL="342900" indent="-342900">
              <a:buAutoNum type="arabicPeriod"/>
            </a:pPr>
            <a:r>
              <a:rPr lang="ru-RU" sz="2200" b="1" dirty="0" smtClean="0"/>
              <a:t>Аллергические реакции</a:t>
            </a:r>
          </a:p>
          <a:p>
            <a:r>
              <a:rPr lang="ru-RU" sz="2200" b="1" dirty="0" smtClean="0"/>
              <a:t>	+ те же что и на этапе вводного наркоза</a:t>
            </a:r>
          </a:p>
          <a:p>
            <a:endParaRPr lang="ru-RU" sz="2200" b="1" dirty="0"/>
          </a:p>
          <a:p>
            <a:pPr algn="ctr"/>
            <a:r>
              <a:rPr lang="ru-RU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Осложнения посленаркозного периода</a:t>
            </a:r>
          </a:p>
          <a:p>
            <a:r>
              <a:rPr lang="ru-RU" sz="2200" b="1" dirty="0" smtClean="0"/>
              <a:t>1. Затянувшееся пробуждение (передозировка, кумуляция)</a:t>
            </a:r>
          </a:p>
          <a:p>
            <a:r>
              <a:rPr lang="ru-RU" sz="2200" b="1" dirty="0" smtClean="0"/>
              <a:t>2. Гипотермия</a:t>
            </a:r>
          </a:p>
          <a:p>
            <a:r>
              <a:rPr lang="ru-RU" sz="2200" b="1" dirty="0" smtClean="0"/>
              <a:t>3. Отек мозга</a:t>
            </a:r>
          </a:p>
        </p:txBody>
      </p:sp>
    </p:spTree>
    <p:extLst>
      <p:ext uri="{BB962C8B-B14F-4D97-AF65-F5344CB8AC3E}">
        <p14:creationId xmlns:p14="http://schemas.microsoft.com/office/powerpoint/2010/main" val="300531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51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rumvi.com/products/ebook/%D0%B2%D0%B5%D1%82%D0%B5%D1%80%D0%B8%D0%BD%D0%B0%D1%80%D0%BD%D0%B0%D1%8F-%D0%B0%D0%BD%D0%B5%D1%81%D1%82%D0%B5%D0%B7%D0%B8%D0%BE%D0%BB%D0%BE%D0%B3%D0%B8%D1%8F/ea55ab9a-2035-407a-aac1-80ee00609b89/preview/b000004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8" y="126588"/>
            <a:ext cx="4338406" cy="268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2852936"/>
            <a:ext cx="85689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Сон</a:t>
            </a:r>
            <a:r>
              <a:rPr lang="ru-RU" b="1" dirty="0" smtClean="0"/>
              <a:t> </a:t>
            </a:r>
            <a:r>
              <a:rPr lang="ru-RU" b="1" dirty="0"/>
              <a:t>– выключение </a:t>
            </a:r>
            <a:r>
              <a:rPr lang="ru-RU" b="1" dirty="0" smtClean="0"/>
              <a:t>сознания, достигается </a:t>
            </a:r>
            <a:r>
              <a:rPr lang="ru-RU" b="1" dirty="0"/>
              <a:t>изменением функции высших отделов нервной системы в результате воздействия на нее медикаментозных средств (ингаляционных и неингаляционных анестетиков).</a:t>
            </a:r>
            <a:br>
              <a:rPr lang="ru-RU" b="1" dirty="0"/>
            </a:br>
            <a:r>
              <a:rPr lang="ru-RU" b="1" dirty="0"/>
              <a:t>   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Аналгезия</a:t>
            </a:r>
            <a:r>
              <a:rPr lang="ru-RU" b="1" dirty="0" smtClean="0"/>
              <a:t> </a:t>
            </a:r>
            <a:r>
              <a:rPr lang="ru-RU" b="1" dirty="0"/>
              <a:t>(обезболивание) достигается применением специальных фармакологических препаратов – анальгетиков центрального и периферического </a:t>
            </a:r>
            <a:r>
              <a:rPr lang="ru-RU" b="1" dirty="0" smtClean="0"/>
              <a:t>действия.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   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Нейровегетативная блокада</a:t>
            </a:r>
            <a:r>
              <a:rPr lang="ru-RU" b="1" dirty="0"/>
              <a:t> частично развивается за счет других компонентов анестезии (сна и аналгезии</a:t>
            </a:r>
            <a:r>
              <a:rPr lang="ru-RU" b="1" dirty="0" smtClean="0"/>
              <a:t>), </a:t>
            </a:r>
            <a:r>
              <a:rPr lang="ru-RU" b="1" dirty="0"/>
              <a:t>для ее углубления применяют нейролептики, </a:t>
            </a:r>
            <a:r>
              <a:rPr lang="ru-RU" b="1" dirty="0" err="1"/>
              <a:t>холинолитики</a:t>
            </a:r>
            <a:r>
              <a:rPr lang="ru-RU" b="1" dirty="0"/>
              <a:t> и </a:t>
            </a:r>
            <a:r>
              <a:rPr lang="ru-RU" b="1" dirty="0" err="1" smtClean="0"/>
              <a:t>симпатолитики</a:t>
            </a:r>
            <a:r>
              <a:rPr lang="ru-RU" b="1" dirty="0"/>
              <a:t>.</a:t>
            </a:r>
            <a:br>
              <a:rPr lang="ru-RU" b="1" dirty="0"/>
            </a:br>
            <a:r>
              <a:rPr lang="ru-RU" b="1" dirty="0"/>
              <a:t>   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Миорелаксация</a:t>
            </a:r>
            <a:r>
              <a:rPr lang="ru-RU" b="1" dirty="0"/>
              <a:t> достигается введением </a:t>
            </a:r>
            <a:r>
              <a:rPr lang="ru-RU" b="1" dirty="0" err="1"/>
              <a:t>миорелаксантов</a:t>
            </a:r>
            <a:r>
              <a:rPr lang="ru-RU" b="1" dirty="0"/>
              <a:t>, что вызывает расслабление мышц и обездвижение. </a:t>
            </a:r>
            <a:r>
              <a:rPr lang="ru-RU" b="1" dirty="0" err="1"/>
              <a:t>Миорелаксация</a:t>
            </a:r>
            <a:r>
              <a:rPr lang="ru-RU" b="1" dirty="0"/>
              <a:t> позволяет проводить </a:t>
            </a:r>
            <a:r>
              <a:rPr lang="ru-RU" b="1" dirty="0" smtClean="0"/>
              <a:t>хирургические </a:t>
            </a:r>
            <a:r>
              <a:rPr lang="ru-RU" b="1" dirty="0"/>
              <a:t>вмешательства в условиях вспомогательного дыхания и искусственной вентиляции </a:t>
            </a:r>
            <a:r>
              <a:rPr lang="ru-RU" b="1" dirty="0" smtClean="0"/>
              <a:t>легких.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662861"/>
            <a:ext cx="4608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Многокомпонентность общей анестезии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070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751344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Поддержание адекватного дыхания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/>
              <a:t>обеспечивается вспомогательным и искусственным дыханием; повышением содержания кислорода во вдыхаемой смеси, выведением углекислого газа.</a:t>
            </a:r>
            <a:br>
              <a:rPr lang="ru-RU" sz="2400" dirty="0"/>
            </a:br>
            <a:r>
              <a:rPr lang="ru-RU" sz="2400" dirty="0"/>
              <a:t>    </a:t>
            </a: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Поддержание адекватного кровоснабжения</a:t>
            </a:r>
            <a:r>
              <a:rPr lang="ru-RU" sz="2400" dirty="0"/>
              <a:t> осуществляется рациональным использованием анестетиков, анальгетиков, мышечных релаксантов, восполнением операционной кровопотери, коррекцией сердечно-сосудистых нарушений.</a:t>
            </a:r>
            <a:br>
              <a:rPr lang="ru-RU" sz="2400" dirty="0"/>
            </a:br>
            <a:r>
              <a:rPr lang="ru-RU" sz="2400" dirty="0"/>
              <a:t>    </a:t>
            </a: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Регуляция обменных процессов</a:t>
            </a:r>
            <a:r>
              <a:rPr lang="ru-RU" sz="2400" dirty="0"/>
              <a:t> осуществляется предыдущими компонентами анестезии и дополнительными методами – коррекцией кислотно-щелочного состояния, сохранением водно-солевого баланса, гипотермией и т. д.</a:t>
            </a:r>
          </a:p>
        </p:txBody>
      </p:sp>
    </p:spTree>
    <p:extLst>
      <p:ext uri="{BB962C8B-B14F-4D97-AF65-F5344CB8AC3E}">
        <p14:creationId xmlns:p14="http://schemas.microsoft.com/office/powerpoint/2010/main" val="244162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8475" y="260648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Наркоз</a:t>
            </a:r>
            <a:r>
              <a:rPr lang="ru-RU" sz="2400" b="1" dirty="0" smtClean="0"/>
              <a:t> </a:t>
            </a:r>
            <a:r>
              <a:rPr lang="ru-RU" sz="2400" b="1" dirty="0"/>
              <a:t>при оперативных вмешательствах должно обеспечивать минимальное развитие реакции адаптации и компенсаторных процессов, сохранять и поддерживать постоянство внутренней среды организма животного (гомеостаз</a:t>
            </a:r>
            <a:r>
              <a:rPr lang="ru-RU" sz="2400" b="1" dirty="0" smtClean="0"/>
              <a:t>).</a:t>
            </a:r>
          </a:p>
          <a:p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Данная концепция может быть реализована только за счет многокомпонентности наркоза</a:t>
            </a:r>
          </a:p>
          <a:p>
            <a:endParaRPr lang="ru-RU" sz="2400" b="1" dirty="0"/>
          </a:p>
          <a:p>
            <a:r>
              <a:rPr lang="ru-RU" sz="2400" b="1" dirty="0" smtClean="0"/>
              <a:t>Все </a:t>
            </a:r>
            <a:r>
              <a:rPr lang="ru-RU" sz="2400" b="1" dirty="0"/>
              <a:t>компоненты анестезиологической защиты тесно взаимосвязаны. </a:t>
            </a:r>
            <a:endParaRPr lang="ru-RU" sz="2400" b="1" dirty="0" smtClean="0"/>
          </a:p>
          <a:p>
            <a:r>
              <a:rPr lang="ru-RU" sz="2400" b="1" dirty="0"/>
              <a:t>   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Приоритет компонентов общей анестезии зависит от периодов:</a:t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dirty="0"/>
              <a:t>    – предоперационной подготовки;</a:t>
            </a:r>
            <a:br>
              <a:rPr lang="ru-RU" sz="2400" b="1" dirty="0"/>
            </a:br>
            <a:r>
              <a:rPr lang="ru-RU" sz="2400" b="1" dirty="0"/>
              <a:t>    – оперативного вмешательства;</a:t>
            </a:r>
            <a:br>
              <a:rPr lang="ru-RU" sz="2400" b="1" dirty="0"/>
            </a:br>
            <a:r>
              <a:rPr lang="ru-RU" sz="2400" b="1" dirty="0"/>
              <a:t>    – послеоперационного периода;</a:t>
            </a:r>
            <a:br>
              <a:rPr lang="ru-RU" sz="2400" b="1" dirty="0"/>
            </a:br>
            <a:r>
              <a:rPr lang="ru-RU" sz="2400" b="1" dirty="0"/>
              <a:t>    – этапов операции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7010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наркоза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8047" y="692696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количеству используемых препаратов: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Чистый наркоз/</a:t>
            </a:r>
            <a:r>
              <a:rPr lang="ru-RU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Мононаркоз</a:t>
            </a:r>
            <a:r>
              <a:rPr lang="ru-RU" sz="2000" b="1" u="sng" dirty="0"/>
              <a:t> </a:t>
            </a:r>
            <a:r>
              <a:rPr lang="ru-RU" sz="2000" b="1" dirty="0"/>
              <a:t>— использование одного средства для наркоза.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Смешанный наркоз</a:t>
            </a:r>
            <a:r>
              <a:rPr lang="ru-RU" sz="2000" b="1" dirty="0"/>
              <a:t> — одновременное использование более двух препаратов.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Комбинированный наркоз</a:t>
            </a:r>
            <a:r>
              <a:rPr lang="ru-RU" sz="2000" b="1" dirty="0"/>
              <a:t> — использование на протяжении операции различных средств для наркоза или сочетание их с веществами, избирательно действующими на некоторые функции </a:t>
            </a:r>
            <a:r>
              <a:rPr lang="ru-RU" sz="2000" b="1" dirty="0" smtClean="0"/>
              <a:t>организма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Сочетанный наркоз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smtClean="0"/>
              <a:t>- </a:t>
            </a:r>
            <a:r>
              <a:rPr lang="ru-RU" sz="2000" b="1" dirty="0"/>
              <a:t>наркоз - усиление действия наркотического вещества путем введения фармакологических препаратов (не являющимися наркотическими</a:t>
            </a:r>
            <a:r>
              <a:rPr lang="ru-RU" sz="2000" b="1" dirty="0" smtClean="0"/>
              <a:t>).</a:t>
            </a:r>
          </a:p>
          <a:p>
            <a:pPr algn="ctr"/>
            <a:r>
              <a:rPr lang="ru-RU" sz="2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применению на различных этапах </a:t>
            </a:r>
            <a:r>
              <a:rPr lang="ru-RU" sz="22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операции: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Вводный </a:t>
            </a:r>
            <a:r>
              <a:rPr lang="ru-RU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наркоз</a:t>
            </a:r>
            <a:r>
              <a:rPr lang="ru-RU" sz="2000" b="1" dirty="0"/>
              <a:t> — кратковременный, быстро наступающий без фазы </a:t>
            </a:r>
            <a:r>
              <a:rPr lang="ru-RU" sz="2000" b="1" dirty="0" smtClean="0"/>
              <a:t>возбуждения.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Поддерживающий </a:t>
            </a:r>
            <a:r>
              <a:rPr lang="ru-RU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(главный, основной)</a:t>
            </a:r>
            <a:r>
              <a:rPr lang="ru-RU" sz="2000" b="1" dirty="0"/>
              <a:t> наркоз — общая анестезия, применяемая на протяжении всей операции. </a:t>
            </a:r>
            <a:endParaRPr lang="ru-RU" sz="20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Базисный наркоз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/>
              <a:t>— вид общей анестезии, при котором до или совместно со средством главного наркоза вводят анестетическое средство для снижения дозы основного наркотического препарата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60276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Стадии наркоза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84168" y="1276217"/>
            <a:ext cx="303033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>
                <a:solidFill>
                  <a:srgbClr val="C00000"/>
                </a:solidFill>
              </a:rPr>
              <a:t>I </a:t>
            </a:r>
            <a:r>
              <a:rPr lang="ru-RU" sz="1900" b="1" dirty="0"/>
              <a:t>— </a:t>
            </a:r>
            <a:r>
              <a:rPr lang="ru-RU" sz="1900" b="1" dirty="0" smtClean="0"/>
              <a:t>анальгетическая;</a:t>
            </a:r>
            <a:endParaRPr lang="ru-RU" sz="1900" b="1" dirty="0"/>
          </a:p>
          <a:p>
            <a:r>
              <a:rPr lang="ru-RU" sz="1900" b="1" dirty="0">
                <a:solidFill>
                  <a:srgbClr val="C00000"/>
                </a:solidFill>
              </a:rPr>
              <a:t>II</a:t>
            </a:r>
            <a:r>
              <a:rPr lang="ru-RU" sz="1900" b="1" dirty="0"/>
              <a:t> — стадия возбуждения;</a:t>
            </a:r>
          </a:p>
          <a:p>
            <a:r>
              <a:rPr lang="ru-RU" sz="1900" b="1" dirty="0">
                <a:solidFill>
                  <a:srgbClr val="C00000"/>
                </a:solidFill>
              </a:rPr>
              <a:t>III </a:t>
            </a:r>
            <a:r>
              <a:rPr lang="ru-RU" sz="1900" b="1" dirty="0"/>
              <a:t>— стадия хирургического наркоза:</a:t>
            </a:r>
          </a:p>
          <a:p>
            <a:pPr lvl="1"/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период</a:t>
            </a:r>
            <a:r>
              <a:rPr lang="ru-RU" sz="1900" b="1" dirty="0"/>
              <a:t> — поверхностный </a:t>
            </a:r>
            <a:r>
              <a:rPr lang="ru-RU" sz="1900" b="1" dirty="0" smtClean="0"/>
              <a:t>наркоз</a:t>
            </a:r>
            <a:endParaRPr lang="ru-RU" sz="1900" b="1" dirty="0"/>
          </a:p>
          <a:p>
            <a:pPr lvl="1"/>
            <a:r>
              <a:rPr 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2-й </a:t>
            </a: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период</a:t>
            </a:r>
            <a:r>
              <a:rPr lang="ru-RU" sz="1900" b="1" dirty="0"/>
              <a:t> — лёгкий </a:t>
            </a:r>
            <a:r>
              <a:rPr lang="ru-RU" sz="1900" b="1" dirty="0" smtClean="0"/>
              <a:t>наркоз</a:t>
            </a:r>
            <a:endParaRPr lang="ru-RU" sz="1900" b="1" dirty="0"/>
          </a:p>
          <a:p>
            <a:pPr lvl="1"/>
            <a:r>
              <a:rPr 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3-й </a:t>
            </a: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период</a:t>
            </a:r>
            <a:r>
              <a:rPr lang="ru-RU" sz="1900" b="1" dirty="0"/>
              <a:t> — глубокий </a:t>
            </a:r>
            <a:r>
              <a:rPr lang="ru-RU" sz="1900" b="1" dirty="0" smtClean="0"/>
              <a:t>наркоз</a:t>
            </a:r>
            <a:endParaRPr lang="ru-RU" sz="1900" b="1" dirty="0"/>
          </a:p>
          <a:p>
            <a:pPr lvl="1"/>
            <a:r>
              <a:rPr lang="ru-RU" sz="1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4-й </a:t>
            </a: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период</a:t>
            </a:r>
            <a:r>
              <a:rPr lang="ru-RU" sz="1900" b="1" dirty="0"/>
              <a:t> — сверхглубокий </a:t>
            </a:r>
            <a:r>
              <a:rPr lang="ru-RU" sz="1900" b="1" dirty="0" smtClean="0"/>
              <a:t>наркоз</a:t>
            </a:r>
            <a:endParaRPr lang="ru-RU" sz="1900" b="1" dirty="0"/>
          </a:p>
          <a:p>
            <a:r>
              <a:rPr lang="ru-RU" sz="1900" b="1" dirty="0">
                <a:solidFill>
                  <a:srgbClr val="C00000"/>
                </a:solidFill>
              </a:rPr>
              <a:t>IV</a:t>
            </a:r>
            <a:r>
              <a:rPr lang="ru-RU" sz="1900" b="1" dirty="0"/>
              <a:t> — </a:t>
            </a:r>
            <a:r>
              <a:rPr lang="ru-RU" sz="1900" b="1" dirty="0" err="1" smtClean="0"/>
              <a:t>агональная</a:t>
            </a:r>
            <a:endParaRPr lang="ru-RU" sz="1900" b="1" dirty="0"/>
          </a:p>
        </p:txBody>
      </p:sp>
      <p:pic>
        <p:nvPicPr>
          <p:cNvPr id="2050" name="Picture 2" descr="Картинки по запросу стадии наркоза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7000" contrast="5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96752"/>
            <a:ext cx="5904655" cy="4344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70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Ингаляционный наркоз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7147" y="1412776"/>
            <a:ext cx="842493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к ингаляционному наркозу: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Быстрое поступление </a:t>
            </a:r>
            <a:r>
              <a:rPr lang="ru-RU" sz="2200" b="1" dirty="0"/>
              <a:t>и </a:t>
            </a:r>
            <a:r>
              <a:rPr lang="ru-RU" sz="2200" b="1" dirty="0" smtClean="0"/>
              <a:t>выведение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Хорошая управляемость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Достаточная аналгезия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Достаточная мышечная релаксация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Отсутствие </a:t>
            </a:r>
            <a:r>
              <a:rPr lang="ru-RU" sz="2200" b="1" dirty="0"/>
              <a:t>токсических побочных действий. </a:t>
            </a:r>
            <a:endParaRPr lang="ru-RU" sz="2200" b="1" dirty="0" smtClean="0"/>
          </a:p>
          <a:p>
            <a:endParaRPr lang="en-US" sz="2200" b="1" dirty="0" smtClean="0"/>
          </a:p>
          <a:p>
            <a:pPr algn="ctr"/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свойства ингаляционных анестетиков: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200" b="1" dirty="0" smtClean="0"/>
              <a:t>Распределение в крови (мера растворимости)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200" b="1" dirty="0" smtClean="0"/>
              <a:t>Распределение в тканях (коэффициенты жиры/газ и жиры/кровь)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200" b="1" dirty="0" smtClean="0"/>
              <a:t>Минимальная альвеолярная концентрация (МАК) </a:t>
            </a:r>
          </a:p>
          <a:p>
            <a:pPr algn="ctr"/>
            <a:endParaRPr lang="ru-RU" sz="22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94313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1874" y="154195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Последовательность 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проведения </a:t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ингаляционного наркоза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1874" y="1297195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•</a:t>
            </a:r>
            <a:r>
              <a:rPr lang="ru-RU" sz="2400" b="1" dirty="0"/>
              <a:t>  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Премедикация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/>
              <a:t>•</a:t>
            </a:r>
            <a:r>
              <a:rPr lang="ru-RU" sz="2400" b="1" dirty="0"/>
              <a:t>  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Вводный наркоз</a:t>
            </a:r>
            <a:r>
              <a:rPr lang="ru-RU" sz="2400" b="1" dirty="0"/>
              <a:t>. Проводят с помощью </a:t>
            </a:r>
            <a:r>
              <a:rPr lang="ru-RU" sz="2400" b="1" dirty="0" smtClean="0"/>
              <a:t>барбитуратов или </a:t>
            </a:r>
            <a:r>
              <a:rPr lang="ru-RU" sz="2400" b="1" dirty="0" err="1" smtClean="0"/>
              <a:t>пропофола</a:t>
            </a:r>
            <a:r>
              <a:rPr lang="ru-RU" sz="2400" b="1" dirty="0" smtClean="0"/>
              <a:t> </a:t>
            </a:r>
            <a:r>
              <a:rPr lang="ru-RU" sz="2400" b="1" dirty="0"/>
              <a:t>(внутривенно). В конце вводного наркоза может наступить угнетение дыхания, что требует начала </a:t>
            </a:r>
            <a:r>
              <a:rPr lang="ru-RU" sz="2400" b="1" dirty="0" smtClean="0"/>
              <a:t>ИВЛ</a:t>
            </a:r>
          </a:p>
          <a:p>
            <a:r>
              <a:rPr lang="ru-RU" sz="2400" b="1" dirty="0" smtClean="0"/>
              <a:t>•</a:t>
            </a:r>
            <a:r>
              <a:rPr lang="ru-RU" sz="2400" b="1" dirty="0"/>
              <a:t>  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Интубация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трахеи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 ИВЛ</a:t>
            </a:r>
          </a:p>
          <a:p>
            <a:r>
              <a:rPr lang="ru-RU" sz="2400" b="1" dirty="0" smtClean="0"/>
              <a:t>•</a:t>
            </a:r>
            <a:r>
              <a:rPr lang="ru-RU" sz="2400" b="1" dirty="0"/>
              <a:t>  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Основной наркоз</a:t>
            </a:r>
            <a:r>
              <a:rPr lang="ru-RU" sz="2400" b="1" dirty="0"/>
              <a:t> осуществляют ингаляционными анестетиками (смесь закиси </a:t>
            </a:r>
            <a:r>
              <a:rPr lang="ru-RU" sz="2400" b="1" dirty="0" smtClean="0"/>
              <a:t>азота, </a:t>
            </a:r>
            <a:r>
              <a:rPr lang="ru-RU" sz="2400" b="1" dirty="0" err="1" smtClean="0"/>
              <a:t>изофлурана</a:t>
            </a:r>
            <a:r>
              <a:rPr lang="ru-RU" sz="2400" b="1" dirty="0" smtClean="0"/>
              <a:t> </a:t>
            </a:r>
            <a:r>
              <a:rPr lang="ru-RU" sz="2400" b="1" dirty="0"/>
              <a:t>и </a:t>
            </a:r>
            <a:r>
              <a:rPr lang="ru-RU" sz="2400" b="1" dirty="0" smtClean="0"/>
              <a:t>кислорода)</a:t>
            </a:r>
            <a:endParaRPr lang="ru-RU" sz="2400" b="1" dirty="0"/>
          </a:p>
          <a:p>
            <a:r>
              <a:rPr lang="ru-RU" sz="2400" b="1" dirty="0"/>
              <a:t>•  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Комбинация препаратов.</a:t>
            </a:r>
            <a:r>
              <a:rPr lang="ru-RU" sz="2400" b="1" dirty="0"/>
              <a:t> Для уменьшения токсичности общего анестетика дополнительно используют препараты из других групп:</a:t>
            </a:r>
          </a:p>
          <a:p>
            <a:r>
              <a:rPr lang="ru-RU" sz="2400" b="1" dirty="0"/>
              <a:t>- </a:t>
            </a:r>
            <a:r>
              <a:rPr lang="ru-RU" sz="2400" b="1" dirty="0" err="1"/>
              <a:t>миорелаксанты</a:t>
            </a:r>
            <a:r>
              <a:rPr lang="ru-RU" sz="2400" b="1" dirty="0"/>
              <a:t> (для выключения мышечного тонуса);</a:t>
            </a:r>
          </a:p>
          <a:p>
            <a:r>
              <a:rPr lang="ru-RU" sz="2400" b="1" dirty="0"/>
              <a:t>- нейролептики (для обеспечения </a:t>
            </a:r>
            <a:r>
              <a:rPr lang="ru-RU" sz="2400" b="1" dirty="0" err="1"/>
              <a:t>нейро</a:t>
            </a:r>
            <a:r>
              <a:rPr lang="ru-RU" sz="2400" b="1" dirty="0"/>
              <a:t>-вегетативной блокады</a:t>
            </a:r>
            <a:r>
              <a:rPr lang="ru-RU" sz="2400" b="1" dirty="0" smtClean="0"/>
              <a:t>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7815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Неингаляционный наркоз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124744"/>
            <a:ext cx="85689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инъекционным </a:t>
            </a:r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препаратам для наркоза </a:t>
            </a:r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относятся: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Барбитураты (</a:t>
            </a:r>
            <a:r>
              <a:rPr lang="ru-RU" sz="2200" b="1" dirty="0" err="1" smtClean="0"/>
              <a:t>тиопентал</a:t>
            </a:r>
            <a:r>
              <a:rPr lang="ru-RU" sz="2200" b="1" dirty="0" smtClean="0"/>
              <a:t> натрия, </a:t>
            </a:r>
            <a:r>
              <a:rPr lang="ru-RU" sz="2200" b="1" dirty="0" err="1" smtClean="0"/>
              <a:t>тиамилал</a:t>
            </a:r>
            <a:r>
              <a:rPr lang="ru-RU" sz="2200" b="1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err="1" smtClean="0"/>
              <a:t>Диссоциативные</a:t>
            </a:r>
            <a:r>
              <a:rPr lang="ru-RU" sz="2200" b="1" dirty="0" smtClean="0"/>
              <a:t> вещества (</a:t>
            </a:r>
            <a:r>
              <a:rPr lang="ru-RU" sz="2200" b="1" dirty="0" err="1" smtClean="0"/>
              <a:t>кетамин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тилетамин</a:t>
            </a:r>
            <a:r>
              <a:rPr lang="ru-RU" sz="2200" b="1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Агонисты </a:t>
            </a:r>
            <a:r>
              <a:rPr lang="ru-RU" sz="2200" b="1" dirty="0" smtClean="0">
                <a:sym typeface="Symbol"/>
              </a:rPr>
              <a:t>2 </a:t>
            </a:r>
            <a:r>
              <a:rPr lang="ru-RU" sz="2200" b="1" dirty="0" err="1" smtClean="0">
                <a:sym typeface="Symbol"/>
              </a:rPr>
              <a:t>адренорецепторов</a:t>
            </a:r>
            <a:r>
              <a:rPr lang="ru-RU" sz="2200" b="1" dirty="0" smtClean="0">
                <a:sym typeface="Symbol"/>
              </a:rPr>
              <a:t> (</a:t>
            </a:r>
            <a:r>
              <a:rPr lang="ru-RU" sz="2200" b="1" dirty="0" err="1" smtClean="0">
                <a:sym typeface="Symbol"/>
              </a:rPr>
              <a:t>ксилазин</a:t>
            </a:r>
            <a:r>
              <a:rPr lang="ru-RU" sz="2200" b="1" dirty="0" smtClean="0">
                <a:sym typeface="Symbol"/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>
                <a:sym typeface="Symbol"/>
              </a:rPr>
              <a:t>Стероидные вещества (</a:t>
            </a:r>
            <a:r>
              <a:rPr lang="ru-RU" sz="2200" b="1" dirty="0" err="1" smtClean="0">
                <a:sym typeface="Symbol"/>
              </a:rPr>
              <a:t>виадрил</a:t>
            </a:r>
            <a:r>
              <a:rPr lang="ru-RU" sz="2200" b="1" dirty="0" smtClean="0">
                <a:sym typeface="Symbol"/>
              </a:rPr>
              <a:t>, </a:t>
            </a:r>
            <a:r>
              <a:rPr lang="ru-RU" sz="2200" b="1" dirty="0" err="1" smtClean="0">
                <a:sym typeface="Symbol"/>
              </a:rPr>
              <a:t>альтезин</a:t>
            </a:r>
            <a:r>
              <a:rPr lang="ru-RU" sz="2200" b="1" dirty="0" smtClean="0">
                <a:sym typeface="Symbol"/>
              </a:rPr>
              <a:t>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err="1" smtClean="0">
                <a:sym typeface="Symbol"/>
              </a:rPr>
              <a:t>Пропофол</a:t>
            </a:r>
            <a:r>
              <a:rPr lang="ru-RU" sz="2200" b="1" dirty="0" smtClean="0">
                <a:sym typeface="Symbol"/>
              </a:rPr>
              <a:t> (</a:t>
            </a:r>
            <a:r>
              <a:rPr lang="ru-RU" sz="2200" b="1" dirty="0" err="1" smtClean="0">
                <a:sym typeface="Symbol"/>
              </a:rPr>
              <a:t>каби</a:t>
            </a:r>
            <a:r>
              <a:rPr lang="ru-RU" sz="2200" b="1" dirty="0" smtClean="0">
                <a:sym typeface="Symbol"/>
              </a:rPr>
              <a:t> и </a:t>
            </a:r>
            <a:r>
              <a:rPr lang="ru-RU" sz="2200" b="1" dirty="0" err="1" smtClean="0">
                <a:sym typeface="Symbol"/>
              </a:rPr>
              <a:t>липуро</a:t>
            </a:r>
            <a:r>
              <a:rPr lang="ru-RU" sz="2200" b="1" dirty="0" smtClean="0">
                <a:sym typeface="Symbol"/>
              </a:rPr>
              <a:t>)</a:t>
            </a:r>
            <a:endParaRPr lang="ru-RU" sz="2200" b="1" dirty="0" smtClean="0"/>
          </a:p>
          <a:p>
            <a:pPr algn="ctr"/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Преимущества: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Простота в применении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Быстрое действие без выраженной стадии возбуждения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Не требует дополнительного оборудования</a:t>
            </a:r>
          </a:p>
          <a:p>
            <a:pPr algn="ctr"/>
            <a:r>
              <a:rPr lang="ru-RU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Недостатки: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Сложно контролировать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Длительное нарушение сознания после операции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b="1" dirty="0" smtClean="0"/>
              <a:t>Невозможность повторного применения через короткий промежуток времени в связи кумулятивным эффектом</a:t>
            </a:r>
          </a:p>
        </p:txBody>
      </p:sp>
    </p:spTree>
    <p:extLst>
      <p:ext uri="{BB962C8B-B14F-4D97-AF65-F5344CB8AC3E}">
        <p14:creationId xmlns:p14="http://schemas.microsoft.com/office/powerpoint/2010/main" val="145536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384</Words>
  <Application>Microsoft Office PowerPoint</Application>
  <PresentationFormat>Экран (4:3)</PresentationFormat>
  <Paragraphs>96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Symbol</vt:lpstr>
      <vt:lpstr>Тема Office</vt:lpstr>
      <vt:lpstr>Принципы проведения наркоза и его фармакологическая реализация</vt:lpstr>
      <vt:lpstr>Презентация PowerPoint</vt:lpstr>
      <vt:lpstr>Презентация PowerPoint</vt:lpstr>
      <vt:lpstr>Презентация PowerPoint</vt:lpstr>
      <vt:lpstr>Классификация наркоза</vt:lpstr>
      <vt:lpstr>Стадии наркоза</vt:lpstr>
      <vt:lpstr>Ингаляционный наркоз</vt:lpstr>
      <vt:lpstr>Последовательность проведения  ингаляционного наркоза</vt:lpstr>
      <vt:lpstr>Неингаляционный наркоз</vt:lpstr>
      <vt:lpstr>Мышечные релаксанты</vt:lpstr>
      <vt:lpstr>Анальгетики</vt:lpstr>
      <vt:lpstr>Презентация PowerPoint</vt:lpstr>
      <vt:lpstr>Осложнения общей анестезии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проведения наркоза и его фармакологическая реализация</dc:title>
  <dc:creator>AS</dc:creator>
  <cp:lastModifiedBy>ndilvc.vet@mail.ru</cp:lastModifiedBy>
  <cp:revision>24</cp:revision>
  <dcterms:modified xsi:type="dcterms:W3CDTF">2021-01-25T10:51:22Z</dcterms:modified>
</cp:coreProperties>
</file>